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3" r:id="rId4"/>
  </p:sldMasterIdLst>
  <p:sldIdLst>
    <p:sldId id="256" r:id="rId5"/>
    <p:sldId id="257" r:id="rId6"/>
    <p:sldId id="259" r:id="rId7"/>
    <p:sldId id="271" r:id="rId8"/>
    <p:sldId id="267" r:id="rId9"/>
    <p:sldId id="258" r:id="rId10"/>
    <p:sldId id="266" r:id="rId11"/>
    <p:sldId id="265" r:id="rId12"/>
    <p:sldId id="263" r:id="rId13"/>
    <p:sldId id="260" r:id="rId14"/>
    <p:sldId id="264" r:id="rId15"/>
    <p:sldId id="268" r:id="rId16"/>
    <p:sldId id="269" r:id="rId17"/>
    <p:sldId id="272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hnalová, Lenka" initials="DL" lastIdx="1" clrIdx="0">
    <p:extLst>
      <p:ext uri="{19B8F6BF-5375-455C-9EA6-DF929625EA0E}">
        <p15:presenceInfo xmlns:p15="http://schemas.microsoft.com/office/powerpoint/2012/main" userId="Dohnalová, Lenka" providerId="None"/>
      </p:ext>
    </p:extLst>
  </p:cmAuthor>
  <p:cmAuthor id="2" name="Stanec, Martin" initials="SM" lastIdx="1" clrIdx="1">
    <p:extLst>
      <p:ext uri="{19B8F6BF-5375-455C-9EA6-DF929625EA0E}">
        <p15:presenceInfo xmlns:p15="http://schemas.microsoft.com/office/powerpoint/2012/main" userId="S::Stanec@gytool.cz::b3eb184e-04d7-4731-ac42-f5c9c17a3d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5FC1A4-8DC5-40E6-A689-5B4BABF58BCE}" v="5" dt="2022-02-10T08:09:08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ec, Martin" userId="S::stanec@gytool.cz::b3eb184e-04d7-4731-ac42-f5c9c17a3d09" providerId="AD" clId="Web-{0BF26D6A-9C6B-26E6-72AF-9D918E4AE9C1}"/>
    <pc:docChg chg="modSld">
      <pc:chgData name="Stanec, Martin" userId="S::stanec@gytool.cz::b3eb184e-04d7-4731-ac42-f5c9c17a3d09" providerId="AD" clId="Web-{0BF26D6A-9C6B-26E6-72AF-9D918E4AE9C1}" dt="2022-01-14T13:43:10.612" v="0" actId="1076"/>
      <pc:docMkLst>
        <pc:docMk/>
      </pc:docMkLst>
      <pc:sldChg chg="modSp">
        <pc:chgData name="Stanec, Martin" userId="S::stanec@gytool.cz::b3eb184e-04d7-4731-ac42-f5c9c17a3d09" providerId="AD" clId="Web-{0BF26D6A-9C6B-26E6-72AF-9D918E4AE9C1}" dt="2022-01-14T13:43:10.612" v="0" actId="1076"/>
        <pc:sldMkLst>
          <pc:docMk/>
          <pc:sldMk cId="1647814656" sldId="268"/>
        </pc:sldMkLst>
        <pc:spChg chg="mod">
          <ac:chgData name="Stanec, Martin" userId="S::stanec@gytool.cz::b3eb184e-04d7-4731-ac42-f5c9c17a3d09" providerId="AD" clId="Web-{0BF26D6A-9C6B-26E6-72AF-9D918E4AE9C1}" dt="2022-01-14T13:43:10.612" v="0" actId="1076"/>
          <ac:spMkLst>
            <pc:docMk/>
            <pc:sldMk cId="1647814656" sldId="268"/>
            <ac:spMk id="2" creationId="{5764741D-A65D-4AE5-A24E-642EF401D14B}"/>
          </ac:spMkLst>
        </pc:spChg>
      </pc:sldChg>
    </pc:docChg>
  </pc:docChgLst>
  <pc:docChgLst>
    <pc:chgData name="Michael Horna" userId="90be2c02-308f-42aa-96fb-cde6fa4cf9e5" providerId="ADAL" clId="{485FC1A4-8DC5-40E6-A689-5B4BABF58BCE}"/>
    <pc:docChg chg="undo custSel modSld">
      <pc:chgData name="Michael Horna" userId="90be2c02-308f-42aa-96fb-cde6fa4cf9e5" providerId="ADAL" clId="{485FC1A4-8DC5-40E6-A689-5B4BABF58BCE}" dt="2022-02-10T08:09:26.136" v="34" actId="14100"/>
      <pc:docMkLst>
        <pc:docMk/>
      </pc:docMkLst>
      <pc:sldChg chg="addSp delSp modSp mod delAnim modAnim">
        <pc:chgData name="Michael Horna" userId="90be2c02-308f-42aa-96fb-cde6fa4cf9e5" providerId="ADAL" clId="{485FC1A4-8DC5-40E6-A689-5B4BABF58BCE}" dt="2022-02-10T08:06:36.555" v="23" actId="1076"/>
        <pc:sldMkLst>
          <pc:docMk/>
          <pc:sldMk cId="1418772001" sldId="258"/>
        </pc:sldMkLst>
        <pc:spChg chg="mod">
          <ac:chgData name="Michael Horna" userId="90be2c02-308f-42aa-96fb-cde6fa4cf9e5" providerId="ADAL" clId="{485FC1A4-8DC5-40E6-A689-5B4BABF58BCE}" dt="2022-02-10T07:42:45.747" v="1" actId="1076"/>
          <ac:spMkLst>
            <pc:docMk/>
            <pc:sldMk cId="1418772001" sldId="258"/>
            <ac:spMk id="3" creationId="{B3622C01-EFD4-46E8-B3AD-4A074A88C8DB}"/>
          </ac:spMkLst>
        </pc:spChg>
        <pc:picChg chg="del">
          <ac:chgData name="Michael Horna" userId="90be2c02-308f-42aa-96fb-cde6fa4cf9e5" providerId="ADAL" clId="{485FC1A4-8DC5-40E6-A689-5B4BABF58BCE}" dt="2022-02-10T08:06:04.796" v="18" actId="478"/>
          <ac:picMkLst>
            <pc:docMk/>
            <pc:sldMk cId="1418772001" sldId="258"/>
            <ac:picMk id="2" creationId="{9EB8011B-C1F4-467E-96A8-49ECF161008A}"/>
          </ac:picMkLst>
        </pc:picChg>
        <pc:picChg chg="add mod">
          <ac:chgData name="Michael Horna" userId="90be2c02-308f-42aa-96fb-cde6fa4cf9e5" providerId="ADAL" clId="{485FC1A4-8DC5-40E6-A689-5B4BABF58BCE}" dt="2022-02-10T08:06:36.555" v="23" actId="1076"/>
          <ac:picMkLst>
            <pc:docMk/>
            <pc:sldMk cId="1418772001" sldId="258"/>
            <ac:picMk id="4" creationId="{B44D0159-D711-4116-814E-07213DE4DC2D}"/>
          </ac:picMkLst>
        </pc:picChg>
      </pc:sldChg>
      <pc:sldChg chg="addSp delSp modSp mod delAnim modAnim">
        <pc:chgData name="Michael Horna" userId="90be2c02-308f-42aa-96fb-cde6fa4cf9e5" providerId="ADAL" clId="{485FC1A4-8DC5-40E6-A689-5B4BABF58BCE}" dt="2022-02-10T08:08:08.397" v="28" actId="1076"/>
        <pc:sldMkLst>
          <pc:docMk/>
          <pc:sldMk cId="1787876626" sldId="263"/>
        </pc:sldMkLst>
        <pc:picChg chg="add mod">
          <ac:chgData name="Michael Horna" userId="90be2c02-308f-42aa-96fb-cde6fa4cf9e5" providerId="ADAL" clId="{485FC1A4-8DC5-40E6-A689-5B4BABF58BCE}" dt="2022-02-10T08:08:08.397" v="28" actId="1076"/>
          <ac:picMkLst>
            <pc:docMk/>
            <pc:sldMk cId="1787876626" sldId="263"/>
            <ac:picMk id="2" creationId="{9F24A76C-FB20-42C7-B6F5-68AB6E049215}"/>
          </ac:picMkLst>
        </pc:picChg>
        <pc:picChg chg="del">
          <ac:chgData name="Michael Horna" userId="90be2c02-308f-42aa-96fb-cde6fa4cf9e5" providerId="ADAL" clId="{485FC1A4-8DC5-40E6-A689-5B4BABF58BCE}" dt="2022-02-10T08:07:39.501" v="24" actId="478"/>
          <ac:picMkLst>
            <pc:docMk/>
            <pc:sldMk cId="1787876626" sldId="263"/>
            <ac:picMk id="4" creationId="{05CD15D2-9356-496B-A473-ACA2E569DA64}"/>
          </ac:picMkLst>
        </pc:picChg>
      </pc:sldChg>
      <pc:sldChg chg="addSp delSp modSp mod delAnim modAnim">
        <pc:chgData name="Michael Horna" userId="90be2c02-308f-42aa-96fb-cde6fa4cf9e5" providerId="ADAL" clId="{485FC1A4-8DC5-40E6-A689-5B4BABF58BCE}" dt="2022-02-10T08:09:26.136" v="34" actId="14100"/>
        <pc:sldMkLst>
          <pc:docMk/>
          <pc:sldMk cId="146591181" sldId="264"/>
        </pc:sldMkLst>
        <pc:picChg chg="del">
          <ac:chgData name="Michael Horna" userId="90be2c02-308f-42aa-96fb-cde6fa4cf9e5" providerId="ADAL" clId="{485FC1A4-8DC5-40E6-A689-5B4BABF58BCE}" dt="2022-02-10T08:08:32.363" v="29" actId="478"/>
          <ac:picMkLst>
            <pc:docMk/>
            <pc:sldMk cId="146591181" sldId="264"/>
            <ac:picMk id="2" creationId="{7100CCB1-F634-401A-B94C-B1C404A98C45}"/>
          </ac:picMkLst>
        </pc:picChg>
        <pc:picChg chg="add mod">
          <ac:chgData name="Michael Horna" userId="90be2c02-308f-42aa-96fb-cde6fa4cf9e5" providerId="ADAL" clId="{485FC1A4-8DC5-40E6-A689-5B4BABF58BCE}" dt="2022-02-10T08:09:26.136" v="34" actId="14100"/>
          <ac:picMkLst>
            <pc:docMk/>
            <pc:sldMk cId="146591181" sldId="264"/>
            <ac:picMk id="4" creationId="{CC823C9F-99C4-4B13-8D15-B0D031B6BFF1}"/>
          </ac:picMkLst>
        </pc:picChg>
      </pc:sldChg>
      <pc:sldChg chg="addSp delSp modSp mod delAnim modAnim">
        <pc:chgData name="Michael Horna" userId="90be2c02-308f-42aa-96fb-cde6fa4cf9e5" providerId="ADAL" clId="{485FC1A4-8DC5-40E6-A689-5B4BABF58BCE}" dt="2022-02-10T08:01:36.809" v="11" actId="14100"/>
        <pc:sldMkLst>
          <pc:docMk/>
          <pc:sldMk cId="3155775007" sldId="266"/>
        </pc:sldMkLst>
        <pc:spChg chg="mod">
          <ac:chgData name="Michael Horna" userId="90be2c02-308f-42aa-96fb-cde6fa4cf9e5" providerId="ADAL" clId="{485FC1A4-8DC5-40E6-A689-5B4BABF58BCE}" dt="2022-02-10T07:44:29.824" v="3" actId="1076"/>
          <ac:spMkLst>
            <pc:docMk/>
            <pc:sldMk cId="3155775007" sldId="266"/>
            <ac:spMk id="3" creationId="{38FB5ABE-415A-4D1B-8253-6E63384127E7}"/>
          </ac:spMkLst>
        </pc:spChg>
        <pc:picChg chg="del">
          <ac:chgData name="Michael Horna" userId="90be2c02-308f-42aa-96fb-cde6fa4cf9e5" providerId="ADAL" clId="{485FC1A4-8DC5-40E6-A689-5B4BABF58BCE}" dt="2022-02-10T08:00:56.485" v="4" actId="478"/>
          <ac:picMkLst>
            <pc:docMk/>
            <pc:sldMk cId="3155775007" sldId="266"/>
            <ac:picMk id="2" creationId="{225D42E2-DEB8-4F4A-AAA4-6396A154DEAF}"/>
          </ac:picMkLst>
        </pc:picChg>
        <pc:picChg chg="add mod">
          <ac:chgData name="Michael Horna" userId="90be2c02-308f-42aa-96fb-cde6fa4cf9e5" providerId="ADAL" clId="{485FC1A4-8DC5-40E6-A689-5B4BABF58BCE}" dt="2022-02-10T08:01:36.809" v="11" actId="14100"/>
          <ac:picMkLst>
            <pc:docMk/>
            <pc:sldMk cId="3155775007" sldId="266"/>
            <ac:picMk id="4" creationId="{55B72D43-6B8C-4521-AE13-E7C8F86D33D7}"/>
          </ac:picMkLst>
        </pc:picChg>
      </pc:sldChg>
      <pc:sldChg chg="addSp delSp modSp mod delAnim modAnim">
        <pc:chgData name="Michael Horna" userId="90be2c02-308f-42aa-96fb-cde6fa4cf9e5" providerId="ADAL" clId="{485FC1A4-8DC5-40E6-A689-5B4BABF58BCE}" dt="2022-02-10T08:03:59.402" v="17" actId="1076"/>
        <pc:sldMkLst>
          <pc:docMk/>
          <pc:sldMk cId="687706363" sldId="267"/>
        </pc:sldMkLst>
        <pc:picChg chg="del">
          <ac:chgData name="Michael Horna" userId="90be2c02-308f-42aa-96fb-cde6fa4cf9e5" providerId="ADAL" clId="{485FC1A4-8DC5-40E6-A689-5B4BABF58BCE}" dt="2022-02-10T08:02:36.284" v="12" actId="478"/>
          <ac:picMkLst>
            <pc:docMk/>
            <pc:sldMk cId="687706363" sldId="267"/>
            <ac:picMk id="2" creationId="{6779894E-BE43-456C-9FB8-0F5012958DE5}"/>
          </ac:picMkLst>
        </pc:picChg>
        <pc:picChg chg="add mod">
          <ac:chgData name="Michael Horna" userId="90be2c02-308f-42aa-96fb-cde6fa4cf9e5" providerId="ADAL" clId="{485FC1A4-8DC5-40E6-A689-5B4BABF58BCE}" dt="2022-02-10T08:03:59.402" v="17" actId="1076"/>
          <ac:picMkLst>
            <pc:docMk/>
            <pc:sldMk cId="687706363" sldId="267"/>
            <ac:picMk id="3" creationId="{E905622A-B411-48DC-BDCB-B7756E88B811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1-04T19:20:04.343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1-10T22:11:40.014" idx="1">
    <p:pos x="7678" y="-1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D1CBDD-5F19-4716-B559-A57BB6D39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27DF0F5-0FEC-4B2F-B9DD-580A05F19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60A4CB1-C7B3-4D73-B7BC-B74332397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E5D4719-9574-4510-BBFF-D195C7F32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C0545C-AC2E-4F73-8FB9-448ED7759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575881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71960D-53C2-4E46-9955-2DEBFFDDC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EAE7BE-E67B-427A-A201-9C5BB0DED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9C4ABAC-8369-4588-A983-5DF4ABF30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CE584A2-1941-494B-B3A2-2FB59B75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1399C3-C5F8-4FE5-AEBE-13C50D1C6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061372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C6FA5E-96FC-4808-B3B4-65781E08F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A2DCA09-D07D-40EC-8FC9-0764564FA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FE1A3DF-34A6-4B3E-A5EB-77833E7BD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754B8C-FE82-4A32-9C06-26BF9772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7664041-6354-438A-B216-BFF2689EC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429356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78E41E-DFED-43A9-AF6F-4B5F020C0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50943A-DC71-4DC0-BD3D-8062972D2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1A88F94-1BDB-47A5-BF9B-5B0768B99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3FD7747-96A0-4963-B013-46261423D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9D72C9A-3B23-44AC-823C-112D5C1E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A594A79-E539-4873-BBFB-A375EA22D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653155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348D10-662F-4B59-962C-937D2E7E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917220D-5467-436F-B661-E94C5EDB0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574B59C-A2AC-4797-90F4-ABC52F794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8AF70BE-3C61-4149-8370-70A1E9E01B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09E9A30-BD8F-43B4-B33E-255AAE2162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AA8EA95-2322-4EC9-85FD-FDFF0990D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A31F029-9945-48A5-A168-D2424C4E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D29139C-2C04-4947-8354-8E647EFDC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284061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9EB904-8507-4167-A1D2-C6523B94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CFFDA80-5507-4B10-8868-36E3B7F69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97F3FCE-C6A1-4DA9-BEE9-110CF3D5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9D3E0E2-4458-47D9-8E9B-2B25AD871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962744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9619628-1684-45EE-B52C-109A21C15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4524A24-A6DE-467B-AF43-224A91E6E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8A898F-9C23-4E1A-B563-1BDEF3D0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8396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322220-84F6-492D-BD86-68286042D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A8F55F-DB3A-477F-B6B0-9978A6582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D48AE6D-5723-408F-8E97-EDCD769E9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46A5074-765D-4CA4-80DE-F16324EBA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3980B39-2CB6-4276-9713-0E4B2071D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8143EF0-E913-4AA2-9F2A-D5EE3D91A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858474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E10276-FA06-46B4-82D5-C17450ABC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49E53CB-5A6B-40F6-8460-16D8169FE7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5F1B899-8546-487A-A4AD-E2629C018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C81501E-A7FC-4768-B4E3-0A064E93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36961AE-972D-4F2D-BDD3-5CA7AF1B7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2ABC9CD-1D40-4E83-8FC9-13F68CCD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316754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2FEFE-C451-49AB-8B70-8CBBCCB4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C516494-4B52-40F4-825F-E0993D2CE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234A6F-DBD1-4B7D-8A61-8522EED53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1DE9216-61F9-49B9-BEBC-F9874BE73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ED0D0F-9771-4C49-8C61-92C94C116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03910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248CB7B-BA90-492B-A9C1-088648F7C7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952887F-7E8C-4255-AE87-BCBADB2F8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F018EA-5A4F-4996-9EE1-7D632EB4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816C9E4-9929-4B11-AF5C-5349A6C0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1927CE3-D9ED-4969-8FD4-85D7A3CC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450525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C2EB8FD-B6A3-4C0B-A29E-713299C51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00C5B35-91A4-4ED2-BC91-59DB62DAC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165C449-7F72-41C2-A1A1-9D62BD981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960BD-7AC1-4217-9611-AAA56D3EE38F}" type="datetime4">
              <a:rPr lang="en-US" smtClean="0"/>
              <a:pPr/>
              <a:t>February 10, 2022</a:t>
            </a:fld>
            <a:endParaRPr lang="en-US" dirty="0">
              <a:latin typeface="+mn-lt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E2DA469-4248-4567-A7C7-01E928A1F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67E172-0E53-4F47-9844-125A35E4E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657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cVJpZUkWm8Y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kKpjublQb4?feature=oembed" TargetMode="External"/><Relationship Id="rId4" Type="http://schemas.openxmlformats.org/officeDocument/2006/relationships/comments" Target="../comments/commen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al9jWab2cI?feature=oembed" TargetMode="Externa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g5C-YKKjSY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5hzQ9x9F1M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youtu.be/3qvVzjetAlg" TargetMode="Externa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2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zaika barevných geometrických obrazců">
            <a:extLst>
              <a:ext uri="{FF2B5EF4-FFF2-40B4-BE49-F238E27FC236}">
                <a16:creationId xmlns:a16="http://schemas.microsoft.com/office/drawing/2014/main" id="{404182DA-0B60-434B-81DB-FDF34D26D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784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ABF9E99-0F37-4530-9B74-DA537A78F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882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cs-CZ" sz="4800" dirty="0"/>
              <a:t>Hudební výchova</a:t>
            </a:r>
            <a:endParaRPr lang="en-US" sz="48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7F899F2-8294-4760-840E-A778EDEB0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Autofit/>
          </a:bodyPr>
          <a:lstStyle/>
          <a:p>
            <a:pPr algn="l"/>
            <a:r>
              <a:rPr lang="cs-CZ" sz="2800" dirty="0">
                <a:solidFill>
                  <a:srgbClr val="FF0000"/>
                </a:solidFill>
              </a:rPr>
              <a:t>Zpíváme…</a:t>
            </a:r>
          </a:p>
          <a:p>
            <a:pPr algn="l"/>
            <a:r>
              <a:rPr lang="cs-CZ" sz="2800" dirty="0">
                <a:solidFill>
                  <a:srgbClr val="FF0000"/>
                </a:solidFill>
              </a:rPr>
              <a:t>hrajeme si…</a:t>
            </a:r>
          </a:p>
          <a:p>
            <a:pPr algn="l"/>
            <a:r>
              <a:rPr lang="cs-CZ" sz="2800" dirty="0">
                <a:solidFill>
                  <a:srgbClr val="FF0000"/>
                </a:solidFill>
              </a:rPr>
              <a:t>tvoříme…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81AE59A-EEC2-4FFC-95EE-4973D25E6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90" y="265113"/>
            <a:ext cx="13906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022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Obsah obrázku text, osoba, interiér, skupina&#10;&#10;Popis byl vytvořen automaticky">
            <a:extLst>
              <a:ext uri="{FF2B5EF4-FFF2-40B4-BE49-F238E27FC236}">
                <a16:creationId xmlns:a16="http://schemas.microsoft.com/office/drawing/2014/main" id="{387AB23F-1390-41C2-B739-57A2920E9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" b="2128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71" name="Rectangle 6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F711EB9-31B5-4355-A6C0-C1345AF2A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8849" y="365125"/>
            <a:ext cx="2834950" cy="1899912"/>
          </a:xfrm>
        </p:spPr>
        <p:txBody>
          <a:bodyPr>
            <a:normAutofit/>
          </a:bodyPr>
          <a:lstStyle/>
          <a:p>
            <a:r>
              <a:rPr lang="cs-CZ" sz="4000"/>
              <a:t>Hudba…</a:t>
            </a:r>
            <a:endParaRPr lang="en-US" sz="4000" dirty="0"/>
          </a:p>
        </p:txBody>
      </p:sp>
      <p:sp>
        <p:nvSpPr>
          <p:cNvPr id="43" name="Zástupný obsah 2">
            <a:extLst>
              <a:ext uri="{FF2B5EF4-FFF2-40B4-BE49-F238E27FC236}">
                <a16:creationId xmlns:a16="http://schemas.microsoft.com/office/drawing/2014/main" id="{B162D0DA-98DC-4648-8441-FA12C4D65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8508" y="2265037"/>
            <a:ext cx="3105538" cy="3742762"/>
          </a:xfrm>
        </p:spPr>
        <p:txBody>
          <a:bodyPr>
            <a:normAutofit fontScale="92500" lnSpcReduction="10000"/>
          </a:bodyPr>
          <a:lstStyle/>
          <a:p>
            <a:r>
              <a:rPr lang="cs-CZ" sz="1700"/>
              <a:t>… člověka zušlechťuje</a:t>
            </a:r>
          </a:p>
          <a:p>
            <a:r>
              <a:rPr lang="cs-CZ" sz="1700"/>
              <a:t>… má prokazatelný vliv na vývoj lidského mozku</a:t>
            </a:r>
          </a:p>
          <a:p>
            <a:r>
              <a:rPr lang="cs-CZ" sz="1700"/>
              <a:t>… vnímání hudby je jevem komplexním -odehrává se v obou hemisférách, má vliv na plasticitu mozku dětí a na rozvoj časoprostorových a matematických schopností</a:t>
            </a:r>
          </a:p>
          <a:p>
            <a:r>
              <a:rPr lang="cs-CZ" sz="1700"/>
              <a:t>… ovlivňuje schopnost soustředění, odbourává úzkosti a deprese</a:t>
            </a:r>
          </a:p>
          <a:p>
            <a:r>
              <a:rPr lang="cs-CZ" sz="1700"/>
              <a:t>… podporuje fantazii, kreativitu, vytváření neobvyklých cest a jejich řešení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710904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4" descr="Hlava basové kytary">
            <a:extLst>
              <a:ext uri="{FF2B5EF4-FFF2-40B4-BE49-F238E27FC236}">
                <a16:creationId xmlns:a16="http://schemas.microsoft.com/office/drawing/2014/main" id="{641CC6F0-DD9A-48D7-B4F3-CCFAE9D784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69" r="8790" b="-1"/>
          <a:stretch/>
        </p:blipFill>
        <p:spPr>
          <a:xfrm>
            <a:off x="3527242" y="10"/>
            <a:ext cx="8668512" cy="6857990"/>
          </a:xfrm>
          <a:prstGeom prst="rect">
            <a:avLst/>
          </a:prstGeom>
        </p:spPr>
      </p:pic>
      <p:sp>
        <p:nvSpPr>
          <p:cNvPr id="22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3385ED-7AE3-4740-AAA0-74E8F46F7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320" y="2801748"/>
            <a:ext cx="3438906" cy="3207258"/>
          </a:xfrm>
        </p:spPr>
        <p:txBody>
          <a:bodyPr anchor="t">
            <a:normAutofit/>
          </a:bodyPr>
          <a:lstStyle/>
          <a:p>
            <a:r>
              <a:rPr lang="cs-CZ" sz="1700"/>
              <a:t>Hudební dějiny</a:t>
            </a:r>
          </a:p>
          <a:p>
            <a:r>
              <a:rPr lang="cs-CZ" sz="1700"/>
              <a:t>Hudební teorie</a:t>
            </a:r>
          </a:p>
          <a:p>
            <a:r>
              <a:rPr lang="cs-CZ" sz="1700"/>
              <a:t>Rytmické činnosti</a:t>
            </a:r>
          </a:p>
          <a:p>
            <a:r>
              <a:rPr lang="cs-CZ" sz="1700"/>
              <a:t>Intonační činnosti</a:t>
            </a:r>
          </a:p>
          <a:p>
            <a:r>
              <a:rPr lang="cs-CZ" sz="1700"/>
              <a:t>Poslechové činnosti</a:t>
            </a:r>
          </a:p>
          <a:p>
            <a:r>
              <a:rPr lang="cs-CZ" sz="1700"/>
              <a:t>Hlasová výchova</a:t>
            </a:r>
          </a:p>
          <a:p>
            <a:r>
              <a:rPr lang="cs-CZ" sz="1700"/>
              <a:t>Pěvecké činnosti</a:t>
            </a:r>
          </a:p>
          <a:p>
            <a:r>
              <a:rPr lang="cs-CZ" sz="1700"/>
              <a:t>Instrumentální činnosti</a:t>
            </a:r>
          </a:p>
          <a:p>
            <a:r>
              <a:rPr lang="cs-CZ" sz="1700"/>
              <a:t>Pohybová výchova</a:t>
            </a:r>
          </a:p>
          <a:p>
            <a:endParaRPr lang="en-US" sz="170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A265C42-1B4E-4467-81DB-0B6C16F4E33E}"/>
              </a:ext>
            </a:extLst>
          </p:cNvPr>
          <p:cNvSpPr txBox="1"/>
          <p:nvPr/>
        </p:nvSpPr>
        <p:spPr>
          <a:xfrm>
            <a:off x="1196320" y="461681"/>
            <a:ext cx="368198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 err="1"/>
              <a:t>Obsah</a:t>
            </a:r>
            <a:r>
              <a:rPr lang="en-US" sz="4400" dirty="0"/>
              <a:t> </a:t>
            </a:r>
            <a:r>
              <a:rPr lang="en-US" sz="4400" dirty="0" err="1"/>
              <a:t>hodin</a:t>
            </a:r>
            <a:r>
              <a:rPr lang="en-US" sz="4400" dirty="0"/>
              <a:t> </a:t>
            </a:r>
            <a:r>
              <a:rPr lang="en-US" sz="4400" dirty="0" err="1"/>
              <a:t>hudební</a:t>
            </a:r>
            <a:r>
              <a:rPr lang="en-US" sz="4400" dirty="0"/>
              <a:t> </a:t>
            </a:r>
            <a:r>
              <a:rPr lang="cs-CZ" sz="4400" dirty="0"/>
              <a:t>výchovy</a:t>
            </a:r>
          </a:p>
        </p:txBody>
      </p:sp>
    </p:spTree>
    <p:extLst>
      <p:ext uri="{BB962C8B-B14F-4D97-AF65-F5344CB8AC3E}">
        <p14:creationId xmlns:p14="http://schemas.microsoft.com/office/powerpoint/2010/main" val="522167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6">
            <a:extLst>
              <a:ext uri="{FF2B5EF4-FFF2-40B4-BE49-F238E27FC236}">
                <a16:creationId xmlns:a16="http://schemas.microsoft.com/office/drawing/2014/main" id="{8F8AAABF-193E-4661-945E-C429586E1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6891187" cy="5546414"/>
          </a:xfrm>
          <a:prstGeom prst="rect">
            <a:avLst/>
          </a:prstGeom>
          <a:solidFill>
            <a:schemeClr val="bg1">
              <a:alpha val="20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95A42D8-8AC5-420F-868E-AE3B0381A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77" y="243575"/>
            <a:ext cx="1396561" cy="19344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17646107-8498-42BA-A926-53C9607AF1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" t="30293" r="5137" b="33613"/>
          <a:stretch/>
        </p:blipFill>
        <p:spPr>
          <a:xfrm>
            <a:off x="2091332" y="405541"/>
            <a:ext cx="5323363" cy="1370654"/>
          </a:xfrm>
          <a:prstGeom prst="rect">
            <a:avLst/>
          </a:prstGeom>
        </p:spPr>
      </p:pic>
      <p:pic>
        <p:nvPicPr>
          <p:cNvPr id="12" name="Zástupný obsah 11" descr="Obsah obrázku stůl, patro, interiér&#10;&#10;Popis byl vytvořen automaticky">
            <a:extLst>
              <a:ext uri="{FF2B5EF4-FFF2-40B4-BE49-F238E27FC236}">
                <a16:creationId xmlns:a16="http://schemas.microsoft.com/office/drawing/2014/main" id="{4CE13DAD-0594-404B-A4E4-8B611A6B4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76" y="2313941"/>
            <a:ext cx="1758950" cy="18049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CEAC9D-003E-44A0-8444-36EC7D12F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465" y="4160055"/>
            <a:ext cx="1784403" cy="245032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0163EB-70F8-4F7D-81F1-AA6B60C13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27" y="2231080"/>
            <a:ext cx="1786257" cy="24522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 descr="Obsah obrázku tráva, exteriér, park, lavice&#10;&#10;Popis byl vytvořen automaticky">
            <a:extLst>
              <a:ext uri="{FF2B5EF4-FFF2-40B4-BE49-F238E27FC236}">
                <a16:creationId xmlns:a16="http://schemas.microsoft.com/office/drawing/2014/main" id="{9C052641-F120-4AD4-9DD6-A441E46F43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253" y="1546130"/>
            <a:ext cx="2805515" cy="203505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5932E6A2-5318-4825-8DB2-040CEBEFE8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7" t="10965" r="36616" b="26738"/>
          <a:stretch/>
        </p:blipFill>
        <p:spPr>
          <a:xfrm>
            <a:off x="2250512" y="3634212"/>
            <a:ext cx="1566703" cy="1944951"/>
          </a:xfrm>
          <a:prstGeom prst="rect">
            <a:avLst/>
          </a:prstGeom>
        </p:spPr>
      </p:pic>
      <p:pic>
        <p:nvPicPr>
          <p:cNvPr id="18" name="Obrázek 17" descr="Obsah obrázku dřevěné, dřevo&#10;&#10;Popis byl vytvořen automaticky">
            <a:extLst>
              <a:ext uri="{FF2B5EF4-FFF2-40B4-BE49-F238E27FC236}">
                <a16:creationId xmlns:a16="http://schemas.microsoft.com/office/drawing/2014/main" id="{941E19E0-0F7D-4AF8-945D-81DEB320DE6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0" r="16204"/>
          <a:stretch/>
        </p:blipFill>
        <p:spPr>
          <a:xfrm rot="16200000">
            <a:off x="3921607" y="4010168"/>
            <a:ext cx="2179638" cy="222091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911A7E4-CDEC-4BBA-A071-19D44F03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8095" y="843542"/>
            <a:ext cx="3786785" cy="47457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 dirty="0" err="1">
                <a:latin typeface="+mj-lt"/>
                <a:ea typeface="+mj-ea"/>
                <a:cs typeface="+mj-cs"/>
              </a:rPr>
              <a:t>Střípky</a:t>
            </a:r>
            <a:r>
              <a:rPr lang="en-US" sz="3400" kern="1200" dirty="0">
                <a:latin typeface="+mj-lt"/>
                <a:ea typeface="+mj-ea"/>
                <a:cs typeface="+mj-cs"/>
              </a:rPr>
              <a:t> z </a:t>
            </a:r>
            <a:r>
              <a:rPr lang="en-US" sz="3400" kern="1200" dirty="0" err="1">
                <a:latin typeface="+mj-lt"/>
                <a:ea typeface="+mj-ea"/>
                <a:cs typeface="+mj-cs"/>
              </a:rPr>
              <a:t>výuky</a:t>
            </a:r>
            <a:br>
              <a:rPr lang="cs-CZ" sz="3400" dirty="0"/>
            </a:br>
            <a:r>
              <a:rPr lang="cs-CZ" sz="1600" dirty="0"/>
              <a:t>- </a:t>
            </a:r>
            <a:r>
              <a:rPr lang="cs-CZ" sz="1600" kern="1200" dirty="0">
                <a:latin typeface="+mj-lt"/>
                <a:ea typeface="+mj-ea"/>
                <a:cs typeface="+mj-cs"/>
              </a:rPr>
              <a:t>hudba v přírodě</a:t>
            </a:r>
            <a:br>
              <a:rPr lang="cs-CZ" sz="1600" kern="1200" dirty="0">
                <a:latin typeface="+mj-lt"/>
                <a:ea typeface="+mj-ea"/>
                <a:cs typeface="+mj-cs"/>
              </a:rPr>
            </a:br>
            <a:r>
              <a:rPr lang="cs-CZ" sz="1600" kern="1200" dirty="0">
                <a:latin typeface="+mj-lt"/>
                <a:ea typeface="+mj-ea"/>
                <a:cs typeface="+mj-cs"/>
              </a:rPr>
              <a:t>- hudební nástroje</a:t>
            </a:r>
            <a:br>
              <a:rPr lang="cs-CZ" sz="1600" kern="1200" dirty="0">
                <a:latin typeface="+mj-lt"/>
                <a:ea typeface="+mj-ea"/>
                <a:cs typeface="+mj-cs"/>
              </a:rPr>
            </a:br>
            <a:r>
              <a:rPr lang="cs-CZ" sz="1600" kern="1200" dirty="0">
                <a:latin typeface="+mj-lt"/>
                <a:ea typeface="+mj-ea"/>
                <a:cs typeface="+mj-cs"/>
              </a:rPr>
              <a:t>- hudba bez not</a:t>
            </a:r>
            <a:br>
              <a:rPr lang="cs-CZ" sz="3400" kern="1200" dirty="0">
                <a:latin typeface="+mj-lt"/>
                <a:ea typeface="+mj-ea"/>
                <a:cs typeface="+mj-cs"/>
              </a:rPr>
            </a:br>
            <a:br>
              <a:rPr lang="cs-CZ" sz="3400" kern="1200" dirty="0">
                <a:latin typeface="+mj-lt"/>
                <a:ea typeface="+mj-ea"/>
                <a:cs typeface="+mj-cs"/>
              </a:rPr>
            </a:br>
            <a:endParaRPr lang="en-US" sz="34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8A4806-3BDE-495E-BBCE-BC6E7FD2B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3"/>
          <a:stretch/>
        </p:blipFill>
        <p:spPr bwMode="auto">
          <a:xfrm>
            <a:off x="1104169" y="4796555"/>
            <a:ext cx="1587500" cy="156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53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A931B86-9FD7-49AA-BDCC-251875626667}"/>
              </a:ext>
            </a:extLst>
          </p:cNvPr>
          <p:cNvSpPr txBox="1"/>
          <p:nvPr/>
        </p:nvSpPr>
        <p:spPr>
          <a:xfrm>
            <a:off x="0" y="6488668"/>
            <a:ext cx="10431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Hudební výchova ve třídě IV.B6 (radost ze zpěvu a z hudebních nástrojů)</a:t>
            </a:r>
            <a:endParaRPr lang="en-US" dirty="0"/>
          </a:p>
        </p:txBody>
      </p:sp>
      <p:pic>
        <p:nvPicPr>
          <p:cNvPr id="3" name="Online médium 2" title="Hudební výchova ve třídě IV B6 radost ze zpěvu a z hudebních nástrojů">
            <a:hlinkClick r:id="" action="ppaction://media"/>
            <a:extLst>
              <a:ext uri="{FF2B5EF4-FFF2-40B4-BE49-F238E27FC236}">
                <a16:creationId xmlns:a16="http://schemas.microsoft.com/office/drawing/2014/main" id="{E905622A-B411-48DC-BDCB-B7756E88B8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93575" y="243078"/>
            <a:ext cx="10804849" cy="610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0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3622C01-EFD4-46E8-B3AD-4A074A88C8DB}"/>
              </a:ext>
            </a:extLst>
          </p:cNvPr>
          <p:cNvSpPr txBox="1"/>
          <p:nvPr/>
        </p:nvSpPr>
        <p:spPr>
          <a:xfrm>
            <a:off x="0" y="6488668"/>
            <a:ext cx="923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Hudební výchova ve třídě 2.A4 (kultivujeme zpěv jako intimní vyjádření)</a:t>
            </a:r>
            <a:endParaRPr lang="en-US" dirty="0"/>
          </a:p>
        </p:txBody>
      </p:sp>
      <p:pic>
        <p:nvPicPr>
          <p:cNvPr id="4" name="Online médium 3" title="Hudební výchova ve třídě 2 A4 kultivujeme zpěv jako intimní vyjádření">
            <a:hlinkClick r:id="" action="ppaction://media"/>
            <a:extLst>
              <a:ext uri="{FF2B5EF4-FFF2-40B4-BE49-F238E27FC236}">
                <a16:creationId xmlns:a16="http://schemas.microsoft.com/office/drawing/2014/main" id="{B44D0159-D711-4116-814E-07213DE4DC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66531" y="181030"/>
            <a:ext cx="10935477" cy="617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7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38FB5ABE-415A-4D1B-8253-6E63384127E7}"/>
              </a:ext>
            </a:extLst>
          </p:cNvPr>
          <p:cNvSpPr txBox="1"/>
          <p:nvPr/>
        </p:nvSpPr>
        <p:spPr>
          <a:xfrm>
            <a:off x="4944710" y="298238"/>
            <a:ext cx="6660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dirty="0"/>
              <a:t>Bubnování</a:t>
            </a:r>
          </a:p>
          <a:p>
            <a:pPr algn="ctr"/>
            <a:r>
              <a:rPr lang="cs-CZ" sz="4000" dirty="0"/>
              <a:t>s Kájou </a:t>
            </a:r>
            <a:r>
              <a:rPr lang="cs-CZ" sz="4000" dirty="0" err="1"/>
              <a:t>Cvrkem</a:t>
            </a:r>
            <a:endParaRPr lang="en-US" sz="4000" dirty="0"/>
          </a:p>
        </p:txBody>
      </p:sp>
      <p:pic>
        <p:nvPicPr>
          <p:cNvPr id="5" name="Obrázek 4" descr="Obsah obrázku osoba, lidé, skupina, sledování&#10;&#10;Popis byl vytvořen automaticky">
            <a:extLst>
              <a:ext uri="{FF2B5EF4-FFF2-40B4-BE49-F238E27FC236}">
                <a16:creationId xmlns:a16="http://schemas.microsoft.com/office/drawing/2014/main" id="{87CC5B69-ABCD-498B-99C0-C1C4D346D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82" y="1814420"/>
            <a:ext cx="6102735" cy="4577052"/>
          </a:xfrm>
          <a:prstGeom prst="rect">
            <a:avLst/>
          </a:prstGeom>
        </p:spPr>
      </p:pic>
      <p:pic>
        <p:nvPicPr>
          <p:cNvPr id="4" name="Online médium 3" title="Bubnování s Kájou Crvkem">
            <a:hlinkClick r:id="" action="ppaction://media"/>
            <a:extLst>
              <a:ext uri="{FF2B5EF4-FFF2-40B4-BE49-F238E27FC236}">
                <a16:creationId xmlns:a16="http://schemas.microsoft.com/office/drawing/2014/main" id="{55B72D43-6B8C-4521-AE13-E7C8F86D33D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2032" y="742690"/>
            <a:ext cx="4944446" cy="279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7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4D72977-91A7-476A-AC92-4CAAC646D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cs-CZ" dirty="0">
                <a:solidFill>
                  <a:schemeClr val="accent1"/>
                </a:solidFill>
              </a:rPr>
              <a:t>Seminář hudební výchovy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22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8A7DBC4-93D2-4935-9231-01789E328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algn="just"/>
            <a:r>
              <a:rPr lang="cs-CZ" sz="2400" dirty="0"/>
              <a:t>Umožňuje zájemcům o hudbu rozvíjet v posledním ročníku studia hudební znalosti a dovednosti</a:t>
            </a:r>
          </a:p>
          <a:p>
            <a:pPr algn="just"/>
            <a:r>
              <a:rPr lang="cs-CZ" sz="2400" dirty="0"/>
              <a:t>Je určeno studentům, jejichž vysokoškolské kroky směřují na učitelství </a:t>
            </a:r>
            <a:r>
              <a:rPr lang="cs-CZ" sz="2400" dirty="0" err="1"/>
              <a:t>Hv</a:t>
            </a:r>
            <a:r>
              <a:rPr lang="cs-CZ" sz="2400" dirty="0"/>
              <a:t>, muzikologii, konzervatoře a akademie múzických umění (zde lze studovat nejen jednotlivé nástrojové a pěvecké obory, ale také např. managment…)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349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2ABFEF7-5C28-4274-B1CC-1E4703FC9AA6}"/>
              </a:ext>
            </a:extLst>
          </p:cNvPr>
          <p:cNvSpPr txBox="1"/>
          <p:nvPr/>
        </p:nvSpPr>
        <p:spPr>
          <a:xfrm>
            <a:off x="2707470" y="6442745"/>
            <a:ext cx="8970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Experiment – tvorba kompozice v duchu XX. století (témbrová hudba) v semináři HV</a:t>
            </a:r>
            <a:endParaRPr lang="en-US" dirty="0"/>
          </a:p>
        </p:txBody>
      </p:sp>
      <p:pic>
        <p:nvPicPr>
          <p:cNvPr id="2" name="Online médium 1" title="Experiment – tvorba kompozice v duchu XX  století témbrová hudba v semináři HV">
            <a:hlinkClick r:id="" action="ppaction://media"/>
            <a:extLst>
              <a:ext uri="{FF2B5EF4-FFF2-40B4-BE49-F238E27FC236}">
                <a16:creationId xmlns:a16="http://schemas.microsoft.com/office/drawing/2014/main" id="{9F24A76C-FB20-42C7-B6F5-68AB6E04921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67748" y="424326"/>
            <a:ext cx="10282334" cy="580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7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04BB5F-DEA7-47D8-B8E2-FC899039D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Pěvecký sbor Gymnázia v Olomouci-Hejčíně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2DB467-4B8A-4B61-895A-0EC7B6631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cs-CZ" dirty="0"/>
              <a:t>Pěvecký sbor působí již 28. rokem.</a:t>
            </a:r>
          </a:p>
          <a:p>
            <a:pPr algn="just"/>
            <a:r>
              <a:rPr lang="cs-CZ" dirty="0"/>
              <a:t>Za tu dobu se vepsal do povědomí široké posluchačské veřejnosti; vychoval také mnoho pěveckých osobností, které působí na profesionální scéně a  zážitky z koncertů a představení obohatily život všech jeho členů.</a:t>
            </a:r>
          </a:p>
          <a:p>
            <a:pPr algn="just"/>
            <a:r>
              <a:rPr lang="cs-CZ" dirty="0"/>
              <a:t>Neúspěšnějšími projekty sboru jsou muzikály </a:t>
            </a:r>
            <a:r>
              <a:rPr lang="cs-CZ" dirty="0" err="1"/>
              <a:t>Jesus</a:t>
            </a:r>
            <a:r>
              <a:rPr lang="cs-CZ" dirty="0"/>
              <a:t> Christ Superstar, </a:t>
            </a:r>
            <a:r>
              <a:rPr lang="cs-CZ" dirty="0" err="1"/>
              <a:t>Hair</a:t>
            </a:r>
            <a:r>
              <a:rPr lang="cs-CZ" dirty="0"/>
              <a:t>, </a:t>
            </a:r>
            <a:r>
              <a:rPr lang="cs-CZ" dirty="0" err="1"/>
              <a:t>Godspell</a:t>
            </a:r>
            <a:r>
              <a:rPr lang="cs-CZ" dirty="0"/>
              <a:t>, Evangelium podle houslí P. </a:t>
            </a:r>
            <a:r>
              <a:rPr lang="cs-CZ" dirty="0" err="1"/>
              <a:t>Helebranda</a:t>
            </a:r>
            <a:r>
              <a:rPr lang="cs-CZ" dirty="0"/>
              <a:t>, Zbojnická balada a mnohé další. </a:t>
            </a:r>
            <a:endParaRPr lang="en-US" dirty="0"/>
          </a:p>
        </p:txBody>
      </p:sp>
      <p:pic>
        <p:nvPicPr>
          <p:cNvPr id="6" name="Obrázek 5" descr="Obsah obrázku osoba, skupina, pózování, lidé&#10;&#10;Popis byl vytvořen automaticky">
            <a:extLst>
              <a:ext uri="{FF2B5EF4-FFF2-40B4-BE49-F238E27FC236}">
                <a16:creationId xmlns:a16="http://schemas.microsoft.com/office/drawing/2014/main" id="{C17AC622-65B5-41CF-821F-8246D3FC4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17" y="1973425"/>
            <a:ext cx="4212771" cy="421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03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0D4A51F-8534-4EEA-8023-91C93C563F76}"/>
              </a:ext>
            </a:extLst>
          </p:cNvPr>
          <p:cNvSpPr txBox="1"/>
          <p:nvPr/>
        </p:nvSpPr>
        <p:spPr>
          <a:xfrm>
            <a:off x="1143942" y="5905850"/>
            <a:ext cx="856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Good</a:t>
            </a:r>
            <a:r>
              <a:rPr lang="cs-CZ" dirty="0"/>
              <a:t> </a:t>
            </a:r>
            <a:r>
              <a:rPr lang="cs-CZ" dirty="0" err="1"/>
              <a:t>Morning</a:t>
            </a:r>
            <a:r>
              <a:rPr lang="cs-CZ" dirty="0"/>
              <a:t> </a:t>
            </a:r>
            <a:r>
              <a:rPr lang="cs-CZ" dirty="0" err="1"/>
              <a:t>Starshine</a:t>
            </a:r>
            <a:r>
              <a:rPr lang="cs-CZ" dirty="0"/>
              <a:t> (muzikál </a:t>
            </a:r>
            <a:r>
              <a:rPr lang="cs-CZ" dirty="0" err="1"/>
              <a:t>Hair</a:t>
            </a:r>
            <a:r>
              <a:rPr lang="cs-CZ" dirty="0"/>
              <a:t>, sólo Věra </a:t>
            </a:r>
            <a:r>
              <a:rPr lang="cs-CZ" dirty="0" err="1"/>
              <a:t>Svozilová-Šimúnová</a:t>
            </a:r>
            <a:r>
              <a:rPr lang="cs-CZ" dirty="0"/>
              <a:t>, absolventka GOH)</a:t>
            </a:r>
            <a:endParaRPr lang="en-US" dirty="0"/>
          </a:p>
        </p:txBody>
      </p:sp>
      <p:pic>
        <p:nvPicPr>
          <p:cNvPr id="4" name="Online médium 3" title="Good Morning Starshine muzikál Hair, sólo Věra Svozilová Šimúnová, absolventka GOH">
            <a:hlinkClick r:id="" action="ppaction://media"/>
            <a:extLst>
              <a:ext uri="{FF2B5EF4-FFF2-40B4-BE49-F238E27FC236}">
                <a16:creationId xmlns:a16="http://schemas.microsoft.com/office/drawing/2014/main" id="{CC823C9F-99C4-4B13-8D15-B0D031B6BFF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16603" y="852846"/>
            <a:ext cx="8217862" cy="464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764741D-A65D-4AE5-A24E-642EF401D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963" y="4849976"/>
            <a:ext cx="6609784" cy="19429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Hudecká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muzika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HEJČÍŇAN</a:t>
            </a:r>
            <a:br>
              <a:rPr lang="cs-CZ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cs-CZ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2000" u="sng" dirty="0">
                <a:hlinkClick r:id="rId2"/>
              </a:rPr>
              <a:t>https://</a:t>
            </a:r>
            <a:r>
              <a:rPr lang="cs-CZ" sz="2000" u="sng" dirty="0" err="1">
                <a:hlinkClick r:id="rId2"/>
              </a:rPr>
              <a:t>youtu.be</a:t>
            </a:r>
            <a:r>
              <a:rPr lang="cs-CZ" sz="2000" u="sng" dirty="0">
                <a:hlinkClick r:id="rId2"/>
              </a:rPr>
              <a:t>/</a:t>
            </a:r>
            <a:r>
              <a:rPr lang="cs-CZ" sz="2000" u="sng" dirty="0" err="1">
                <a:hlinkClick r:id="rId2"/>
              </a:rPr>
              <a:t>3qvVzjetAlg</a:t>
            </a:r>
            <a:br>
              <a:rPr lang="cs-CZ" dirty="0"/>
            </a:b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Obrázek 10" descr="Obsah obrázku osoba, hudba, lidé&#10;&#10;Popis byl vytvořen automaticky">
            <a:extLst>
              <a:ext uri="{FF2B5EF4-FFF2-40B4-BE49-F238E27FC236}">
                <a16:creationId xmlns:a16="http://schemas.microsoft.com/office/drawing/2014/main" id="{C36AF241-CFB6-4633-B50C-857FE0AEB4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2" b="-1"/>
          <a:stretch/>
        </p:blipFill>
        <p:spPr>
          <a:xfrm>
            <a:off x="20" y="10"/>
            <a:ext cx="6095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3205C92-2962-4CFF-A14E-6AB3B132FBB7}"/>
              </a:ext>
            </a:extLst>
          </p:cNvPr>
          <p:cNvSpPr txBox="1"/>
          <p:nvPr/>
        </p:nvSpPr>
        <p:spPr>
          <a:xfrm>
            <a:off x="6168319" y="4225125"/>
            <a:ext cx="636385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cs-CZ" dirty="0"/>
              <a:t>•  Na Gymnáziu Olomouc – </a:t>
            </a:r>
            <a:r>
              <a:rPr lang="cs-CZ" dirty="0" err="1"/>
              <a:t>Hejčín</a:t>
            </a:r>
            <a:r>
              <a:rPr lang="cs-CZ" dirty="0"/>
              <a:t> působí už takřka 10 let</a:t>
            </a:r>
          </a:p>
          <a:p>
            <a:pPr>
              <a:spcAft>
                <a:spcPts val="600"/>
              </a:spcAft>
            </a:pPr>
            <a:r>
              <a:rPr lang="cs-CZ" dirty="0"/>
              <a:t>•  Oddává se zemitým rytmům a harmoniím moravského</a:t>
            </a:r>
          </a:p>
          <a:p>
            <a:pPr>
              <a:spcAft>
                <a:spcPts val="600"/>
              </a:spcAft>
            </a:pPr>
            <a:r>
              <a:rPr lang="cs-CZ" dirty="0"/>
              <a:t>    a slovenského folklóru</a:t>
            </a:r>
          </a:p>
          <a:p>
            <a:pPr>
              <a:spcAft>
                <a:spcPts val="600"/>
              </a:spcAft>
            </a:pPr>
            <a:r>
              <a:rPr lang="cs-CZ" dirty="0"/>
              <a:t>•  Účinkuje na slavnostech olomouckých čtvrtí (</a:t>
            </a:r>
            <a:r>
              <a:rPr lang="cs-CZ" dirty="0" err="1"/>
              <a:t>Hejčín</a:t>
            </a:r>
            <a:r>
              <a:rPr lang="cs-CZ" dirty="0"/>
              <a:t>, </a:t>
            </a:r>
            <a:r>
              <a:rPr lang="cs-CZ" dirty="0" err="1"/>
              <a:t>Řepčín</a:t>
            </a:r>
            <a:r>
              <a:rPr lang="cs-CZ" dirty="0"/>
              <a:t>,</a:t>
            </a:r>
          </a:p>
          <a:p>
            <a:pPr>
              <a:spcAft>
                <a:spcPts val="600"/>
              </a:spcAft>
            </a:pPr>
            <a:r>
              <a:rPr lang="cs-CZ" dirty="0"/>
              <a:t>    Nové Sady, Úřednická čtvrť atd.), na olomoucké radnici, ve</a:t>
            </a:r>
          </a:p>
          <a:p>
            <a:pPr>
              <a:spcAft>
                <a:spcPts val="600"/>
              </a:spcAft>
            </a:pPr>
            <a:r>
              <a:rPr lang="cs-CZ" dirty="0"/>
              <a:t>    skanzenech, na veselkách… i U Zlatého beránka</a:t>
            </a:r>
          </a:p>
          <a:p>
            <a:pPr>
              <a:spcAft>
                <a:spcPts val="600"/>
              </a:spcAft>
            </a:pPr>
            <a:r>
              <a:rPr lang="cs-CZ" dirty="0"/>
              <a:t>•  Dbá na osvětu lidových tradic (masopust apod.)</a:t>
            </a:r>
          </a:p>
          <a:p>
            <a:pPr>
              <a:spcAft>
                <a:spcPts val="600"/>
              </a:spcAft>
            </a:pPr>
            <a:endParaRPr lang="cs-CZ" dirty="0"/>
          </a:p>
          <a:p>
            <a:pPr>
              <a:spcAft>
                <a:spcPts val="600"/>
              </a:spcAft>
            </a:pPr>
            <a:endParaRPr lang="cs-CZ" dirty="0"/>
          </a:p>
          <a:p>
            <a:pPr>
              <a:spcAft>
                <a:spcPts val="600"/>
              </a:spcAft>
            </a:pPr>
            <a:r>
              <a:rPr lang="cs-CZ" dirty="0"/>
              <a:t> </a:t>
            </a:r>
          </a:p>
        </p:txBody>
      </p:sp>
      <p:pic>
        <p:nvPicPr>
          <p:cNvPr id="15" name="Obrázek 14" descr="Obsah obrázku osoba, smyčcový nástroj&#10;&#10;Popis byl vytvořen automaticky">
            <a:extLst>
              <a:ext uri="{FF2B5EF4-FFF2-40B4-BE49-F238E27FC236}">
                <a16:creationId xmlns:a16="http://schemas.microsoft.com/office/drawing/2014/main" id="{22EF00A1-CF80-45F2-AB55-C67AD7831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163" y="0"/>
            <a:ext cx="5965122" cy="397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1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patro, interiér, osoba, stojící&#10;&#10;Popis byl vytvořen automaticky">
            <a:extLst>
              <a:ext uri="{FF2B5EF4-FFF2-40B4-BE49-F238E27FC236}">
                <a16:creationId xmlns:a16="http://schemas.microsoft.com/office/drawing/2014/main" id="{D2C9A689-E3E9-4775-8627-6A61693804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" r="9921" b="10964"/>
          <a:stretch/>
        </p:blipFill>
        <p:spPr>
          <a:xfrm>
            <a:off x="5162052" y="3272588"/>
            <a:ext cx="5499463" cy="3585411"/>
          </a:xfrm>
          <a:prstGeom prst="rect">
            <a:avLst/>
          </a:prstGeom>
        </p:spPr>
      </p:pic>
      <p:pic>
        <p:nvPicPr>
          <p:cNvPr id="8" name="Obrázek 7" descr="Obsah obrázku osoba, strop, interiér, patro&#10;&#10;Popis byl vytvořen automaticky">
            <a:extLst>
              <a:ext uri="{FF2B5EF4-FFF2-40B4-BE49-F238E27FC236}">
                <a16:creationId xmlns:a16="http://schemas.microsoft.com/office/drawing/2014/main" id="{6A1314D9-DF07-4392-A29A-C167281AED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7" r="1" b="4472"/>
          <a:stretch/>
        </p:blipFill>
        <p:spPr>
          <a:xfrm>
            <a:off x="0" y="-22547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12" name="Obrázek 11" descr="Obsah obrázku osoba, interiér, zeď, stojící&#10;&#10;Popis byl vytvořen automaticky">
            <a:extLst>
              <a:ext uri="{FF2B5EF4-FFF2-40B4-BE49-F238E27FC236}">
                <a16:creationId xmlns:a16="http://schemas.microsoft.com/office/drawing/2014/main" id="{4E41BBD6-90F4-4308-AA29-A0C0261038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17" b="4"/>
          <a:stretch/>
        </p:blipFill>
        <p:spPr>
          <a:xfrm>
            <a:off x="7447332" y="0"/>
            <a:ext cx="3809132" cy="3139531"/>
          </a:xfrm>
          <a:prstGeom prst="rect">
            <a:avLst/>
          </a:prstGeom>
        </p:spPr>
      </p:pic>
      <p:pic>
        <p:nvPicPr>
          <p:cNvPr id="3" name="Obrázek 2" descr="Obsah obrázku zeď, osoba, strop, patro&#10;&#10;Popis byl vytvořen automaticky">
            <a:extLst>
              <a:ext uri="{FF2B5EF4-FFF2-40B4-BE49-F238E27FC236}">
                <a16:creationId xmlns:a16="http://schemas.microsoft.com/office/drawing/2014/main" id="{20A2A466-1CCA-4C9B-98C9-68B21DADE7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5" b="2993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9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FA511026-8542-4AC0-9F06-134A70850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46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ázek 2" descr="Obsah obrázku osoba, patro, tanečník, lidé&#10;&#10;Popis byl vytvořen automaticky">
            <a:extLst>
              <a:ext uri="{FF2B5EF4-FFF2-40B4-BE49-F238E27FC236}">
                <a16:creationId xmlns:a16="http://schemas.microsoft.com/office/drawing/2014/main" id="{E2482E5A-B935-458C-9554-1011F25CBC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1" b="2292"/>
          <a:stretch/>
        </p:blipFill>
        <p:spPr bwMode="auto">
          <a:xfrm>
            <a:off x="-769299" y="289037"/>
            <a:ext cx="12191980" cy="6857990"/>
          </a:xfrm>
          <a:prstGeom prst="rect">
            <a:avLst/>
          </a:prstGeom>
          <a:noFill/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331E32B-3AF7-45B6-B850-3EBA6DDA5791}"/>
              </a:ext>
            </a:extLst>
          </p:cNvPr>
          <p:cNvSpPr txBox="1"/>
          <p:nvPr/>
        </p:nvSpPr>
        <p:spPr>
          <a:xfrm>
            <a:off x="456177" y="252464"/>
            <a:ext cx="6966028" cy="3465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solidFill>
                  <a:srgbClr val="FF0000"/>
                </a:solidFill>
                <a:effectLst/>
              </a:rPr>
              <a:t>Hej</a:t>
            </a:r>
            <a:r>
              <a:rPr lang="en-US" sz="3600" dirty="0" err="1">
                <a:effectLst/>
              </a:rPr>
              <a:t>čínský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/>
              </a:rPr>
              <a:t>dra</a:t>
            </a:r>
            <a:r>
              <a:rPr lang="en-US" sz="3600" dirty="0" err="1">
                <a:effectLst/>
              </a:rPr>
              <a:t>matický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/>
              </a:rPr>
              <a:t>k</a:t>
            </a:r>
            <a:r>
              <a:rPr lang="en-US" sz="3600" dirty="0" err="1">
                <a:effectLst/>
              </a:rPr>
              <a:t>roužek</a:t>
            </a:r>
            <a:endParaRPr lang="en-US" sz="3600" dirty="0">
              <a:effectLst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dirty="0" err="1">
                <a:effectLst/>
              </a:rPr>
              <a:t>Každou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středu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odpoledne</a:t>
            </a:r>
            <a:r>
              <a:rPr lang="en-US" sz="2000" dirty="0">
                <a:effectLst/>
              </a:rPr>
              <a:t> se </a:t>
            </a:r>
            <a:r>
              <a:rPr lang="en-US" sz="2000" dirty="0" err="1">
                <a:effectLst/>
              </a:rPr>
              <a:t>všestranně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rozvíjíme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skupině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dobrovolných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divadelníků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recitátorů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scénografů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techniků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osvětlovačů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scénáristů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choreografů</a:t>
            </a:r>
            <a:r>
              <a:rPr lang="en-US" sz="2000" dirty="0">
                <a:effectLst/>
              </a:rPr>
              <a:t> a </a:t>
            </a:r>
            <a:r>
              <a:rPr lang="en-US" sz="2000" dirty="0" err="1">
                <a:effectLst/>
              </a:rPr>
              <a:t>režisérů</a:t>
            </a:r>
            <a:r>
              <a:rPr lang="en-US" sz="2000" dirty="0">
                <a:effectLst/>
              </a:rPr>
              <a:t>.</a:t>
            </a: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Obrázek 3" descr="Obsah obrázku osoba, tanečník, sport, lidé&#10;&#10;Popis byl vytvořen automaticky">
            <a:extLst>
              <a:ext uri="{FF2B5EF4-FFF2-40B4-BE49-F238E27FC236}">
                <a16:creationId xmlns:a16="http://schemas.microsoft.com/office/drawing/2014/main" id="{F1696F94-C7AA-497D-983F-9D2C27D42F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6" r="6326" b="-1"/>
          <a:stretch/>
        </p:blipFill>
        <p:spPr bwMode="auto">
          <a:xfrm>
            <a:off x="8452963" y="3681463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  <a:noFill/>
        </p:spPr>
      </p:pic>
      <p:pic>
        <p:nvPicPr>
          <p:cNvPr id="5" name="Obrázek 4" descr="Obsah obrázku závěs, osoba, interiér&#10;&#10;Popis byl vytvořen automaticky">
            <a:extLst>
              <a:ext uri="{FF2B5EF4-FFF2-40B4-BE49-F238E27FC236}">
                <a16:creationId xmlns:a16="http://schemas.microsoft.com/office/drawing/2014/main" id="{7C32D11A-BF7D-4D25-8F58-1DC9AAE3AE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7" r="18907" b="3"/>
          <a:stretch/>
        </p:blipFill>
        <p:spPr bwMode="auto">
          <a:xfrm>
            <a:off x="5398282" y="2786839"/>
            <a:ext cx="3054678" cy="3070487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</p:spPr>
      </p:pic>
      <p:pic>
        <p:nvPicPr>
          <p:cNvPr id="6" name="Obrázek 5" descr="Obsah obrázku osoba, skupina, lidé, dav&#10;&#10;Popis byl vytvořen automaticky">
            <a:extLst>
              <a:ext uri="{FF2B5EF4-FFF2-40B4-BE49-F238E27FC236}">
                <a16:creationId xmlns:a16="http://schemas.microsoft.com/office/drawing/2014/main" id="{B2DEE4D9-5041-4EB9-9912-DCEFBDDC45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r="9799" b="-1"/>
          <a:stretch/>
        </p:blipFill>
        <p:spPr bwMode="auto">
          <a:xfrm>
            <a:off x="7612124" y="-4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  <a:noFill/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0E29003C-5133-4D5C-8C4A-2074487A429A}"/>
              </a:ext>
            </a:extLst>
          </p:cNvPr>
          <p:cNvSpPr txBox="1"/>
          <p:nvPr/>
        </p:nvSpPr>
        <p:spPr>
          <a:xfrm>
            <a:off x="404749" y="3970496"/>
            <a:ext cx="65208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  osobnost a její vztahy ke světu</a:t>
            </a: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  komunikace</a:t>
            </a:r>
          </a:p>
          <a:p>
            <a:pPr marL="285750" indent="-285750">
              <a:buFontTx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zohlednění etických a estetických hodnot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rozvoj schopnosti adekvátně prožívat fikci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mprovizace</a:t>
            </a:r>
          </a:p>
          <a:p>
            <a:pPr marL="285750" indent="-285750">
              <a:buFontTx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formulovat vlastní názory a naslouchat druhým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Kreativita</a:t>
            </a:r>
          </a:p>
          <a:p>
            <a:pPr marL="285750" indent="-285750">
              <a:buFontTx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vnímat, prožívat a hodnotit umělecké dílo</a:t>
            </a:r>
          </a:p>
          <a:p>
            <a:pPr marL="285750" indent="-285750">
              <a:buFontTx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výchova kultivovaného a poučeného diváka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753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7FA9E4F5BB614D9381C453E88623CD" ma:contentTypeVersion="13" ma:contentTypeDescription="Create a new document." ma:contentTypeScope="" ma:versionID="16a0063d873c2f3483c38e623f09670b">
  <xsd:schema xmlns:xsd="http://www.w3.org/2001/XMLSchema" xmlns:xs="http://www.w3.org/2001/XMLSchema" xmlns:p="http://schemas.microsoft.com/office/2006/metadata/properties" xmlns:ns2="1eac2207-6d11-46d4-bd3f-0fec646c401e" xmlns:ns3="ab862b7a-510a-4133-b950-4de35cc1940f" targetNamespace="http://schemas.microsoft.com/office/2006/metadata/properties" ma:root="true" ma:fieldsID="d03a392bc52eadd11cf26f3db3d22cb1" ns2:_="" ns3:_="">
    <xsd:import namespace="1eac2207-6d11-46d4-bd3f-0fec646c401e"/>
    <xsd:import namespace="ab862b7a-510a-4133-b950-4de35cc194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c2207-6d11-46d4-bd3f-0fec646c40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2b7a-510a-4133-b950-4de35cc1940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6052C5-E2A3-4890-922D-500380AF2DC3}">
  <ds:schemaRefs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1eac2207-6d11-46d4-bd3f-0fec646c401e"/>
    <ds:schemaRef ds:uri="http://schemas.microsoft.com/office/infopath/2007/PartnerControls"/>
    <ds:schemaRef ds:uri="http://schemas.microsoft.com/office/2006/documentManagement/types"/>
    <ds:schemaRef ds:uri="ab862b7a-510a-4133-b950-4de35cc1940f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2848CFB-9437-4992-8424-C691D8A6D2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c2207-6d11-46d4-bd3f-0fec646c401e"/>
    <ds:schemaRef ds:uri="ab862b7a-510a-4133-b950-4de35cc194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97B1E8-6065-4A5C-B9F7-3B405827DA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447</Words>
  <Application>Microsoft Office PowerPoint</Application>
  <PresentationFormat>Širokoúhlá obrazovka</PresentationFormat>
  <Paragraphs>56</Paragraphs>
  <Slides>14</Slides>
  <Notes>0</Notes>
  <HiddenSlides>0</HiddenSlides>
  <MMClips>5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Motiv Office</vt:lpstr>
      <vt:lpstr>Hudební výchova</vt:lpstr>
      <vt:lpstr>Hudba…</vt:lpstr>
      <vt:lpstr>Prezentace aplikace PowerPoint</vt:lpstr>
      <vt:lpstr>Střípky z výuky - hudba v přírodě - hudební nástroje - hudba bez not  </vt:lpstr>
      <vt:lpstr>Prezentace aplikace PowerPoint</vt:lpstr>
      <vt:lpstr>Prezentace aplikace PowerPoint</vt:lpstr>
      <vt:lpstr>Prezentace aplikace PowerPoint</vt:lpstr>
      <vt:lpstr>Seminář hudební výchovy</vt:lpstr>
      <vt:lpstr>Prezentace aplikace PowerPoint</vt:lpstr>
      <vt:lpstr>Pěvecký sbor Gymnázia v Olomouci-Hejčíně</vt:lpstr>
      <vt:lpstr>Prezentace aplikace PowerPoint</vt:lpstr>
      <vt:lpstr>Hudecká muzika HEJČÍŇAN  https://youtu.be/3qvVzjetAlg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Hudební výchova</dc:title>
  <dc:creator>Dohnalová, Lenka</dc:creator>
  <cp:lastModifiedBy>Michael Horna</cp:lastModifiedBy>
  <cp:revision>10</cp:revision>
  <dcterms:created xsi:type="dcterms:W3CDTF">2022-01-08T19:17:58Z</dcterms:created>
  <dcterms:modified xsi:type="dcterms:W3CDTF">2022-02-10T08:09:35Z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0x0101008F7FA9E4F5BB614D9381C453E88623CD</vt:lpwstr>
  </property>
</Properties>
</file>